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9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93" r:id="rId20"/>
    <p:sldId id="273" r:id="rId21"/>
    <p:sldId id="274" r:id="rId22"/>
    <p:sldId id="294" r:id="rId23"/>
    <p:sldId id="295" r:id="rId24"/>
    <p:sldId id="275" r:id="rId25"/>
    <p:sldId id="276" r:id="rId26"/>
    <p:sldId id="29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98" r:id="rId35"/>
    <p:sldId id="301" r:id="rId36"/>
    <p:sldId id="300" r:id="rId37"/>
    <p:sldId id="299" r:id="rId38"/>
    <p:sldId id="284" r:id="rId39"/>
    <p:sldId id="302" r:id="rId40"/>
    <p:sldId id="303" r:id="rId41"/>
    <p:sldId id="304" r:id="rId42"/>
    <p:sldId id="305" r:id="rId43"/>
    <p:sldId id="306" r:id="rId44"/>
    <p:sldId id="307" r:id="rId4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th Poudyal" userId="fd330f09-1dd3-4692-8972-cc4f77e76df1" providerId="ADAL" clId="{BDE47DA7-0DAF-437F-B9C1-F890E25E1872}"/>
    <pc:docChg chg="modSld">
      <pc:chgData name="Parth Poudyal" userId="fd330f09-1dd3-4692-8972-cc4f77e76df1" providerId="ADAL" clId="{BDE47DA7-0DAF-437F-B9C1-F890E25E1872}" dt="2025-01-24T09:04:55.928" v="2" actId="1035"/>
      <pc:docMkLst>
        <pc:docMk/>
      </pc:docMkLst>
      <pc:sldChg chg="modSp mod">
        <pc:chgData name="Parth Poudyal" userId="fd330f09-1dd3-4692-8972-cc4f77e76df1" providerId="ADAL" clId="{BDE47DA7-0DAF-437F-B9C1-F890E25E1872}" dt="2025-01-24T09:04:55.928" v="2" actId="1035"/>
        <pc:sldMkLst>
          <pc:docMk/>
          <pc:sldMk cId="0" sldId="260"/>
        </pc:sldMkLst>
        <pc:picChg chg="mod">
          <ac:chgData name="Parth Poudyal" userId="fd330f09-1dd3-4692-8972-cc4f77e76df1" providerId="ADAL" clId="{BDE47DA7-0DAF-437F-B9C1-F890E25E1872}" dt="2025-01-24T09:04:55.928" v="2" actId="1035"/>
          <ac:picMkLst>
            <pc:docMk/>
            <pc:sldMk cId="0" sldId="260"/>
            <ac:picMk id="5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94275" y="1905711"/>
            <a:ext cx="2203450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130803" y="3565347"/>
            <a:ext cx="5930392" cy="1068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8132" y="109854"/>
            <a:ext cx="11895734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7327" y="1300048"/>
            <a:ext cx="11477345" cy="4599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94275" y="1905711"/>
            <a:ext cx="1885314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latin typeface="Calibri Light"/>
                <a:cs typeface="Calibri Light"/>
              </a:rPr>
              <a:t>Unit</a:t>
            </a:r>
            <a:r>
              <a:rPr sz="6000" spc="-90" dirty="0">
                <a:latin typeface="Calibri Light"/>
                <a:cs typeface="Calibri Light"/>
              </a:rPr>
              <a:t> </a:t>
            </a:r>
            <a:r>
              <a:rPr sz="6000" dirty="0">
                <a:latin typeface="Calibri Light"/>
                <a:cs typeface="Calibri Light"/>
              </a:rPr>
              <a:t>4</a:t>
            </a:r>
            <a:endParaRPr sz="6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430020" marR="5080" indent="-1416685">
              <a:lnSpc>
                <a:spcPts val="3890"/>
              </a:lnSpc>
              <a:spcBef>
                <a:spcPts val="590"/>
              </a:spcBef>
            </a:pPr>
            <a:r>
              <a:rPr spc="-10" dirty="0"/>
              <a:t>Three-Dimensional</a:t>
            </a:r>
            <a:r>
              <a:rPr spc="-114" dirty="0"/>
              <a:t> </a:t>
            </a:r>
            <a:r>
              <a:rPr spc="-5" dirty="0"/>
              <a:t>Geometric </a:t>
            </a:r>
            <a:r>
              <a:rPr spc="-885" dirty="0"/>
              <a:t> </a:t>
            </a:r>
            <a:r>
              <a:rPr spc="-35" dirty="0"/>
              <a:t>Transformation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382524"/>
            <a:ext cx="10344912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8200" y="192023"/>
            <a:ext cx="10605770" cy="6246495"/>
            <a:chOff x="838200" y="192023"/>
            <a:chExt cx="10605770" cy="62464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9349" y="192023"/>
              <a:ext cx="10564573" cy="624599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813815"/>
              <a:ext cx="437388" cy="611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09728"/>
            <a:ext cx="11324844" cy="66522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0520" y="0"/>
            <a:ext cx="11490960" cy="6858000"/>
            <a:chOff x="350520" y="0"/>
            <a:chExt cx="114909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520" y="19811"/>
              <a:ext cx="11490960" cy="683818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2979" y="0"/>
              <a:ext cx="7048500" cy="278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794" y="475667"/>
            <a:ext cx="10979785" cy="5881370"/>
            <a:chOff x="762794" y="475667"/>
            <a:chExt cx="10979785" cy="58813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794" y="475667"/>
              <a:ext cx="10979207" cy="58808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192" y="3235451"/>
              <a:ext cx="1214627" cy="3764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7348" rIns="0" bIns="0" rtlCol="0">
            <a:spAutoFit/>
          </a:bodyPr>
          <a:lstStyle/>
          <a:p>
            <a:pPr marL="83820" marR="5080">
              <a:lnSpc>
                <a:spcPts val="2530"/>
              </a:lnSpc>
              <a:spcBef>
                <a:spcPts val="475"/>
              </a:spcBef>
            </a:pPr>
            <a:r>
              <a:rPr dirty="0"/>
              <a:t>Q.</a:t>
            </a:r>
            <a:r>
              <a:rPr spc="-15" dirty="0"/>
              <a:t> </a:t>
            </a:r>
            <a:r>
              <a:rPr spc="-5" dirty="0"/>
              <a:t>Find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new</a:t>
            </a:r>
            <a:r>
              <a:rPr dirty="0"/>
              <a:t> co-ordinates</a:t>
            </a:r>
            <a:r>
              <a:rPr spc="-3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a</a:t>
            </a:r>
            <a:r>
              <a:rPr spc="-35" dirty="0"/>
              <a:t> </a:t>
            </a:r>
            <a:r>
              <a:rPr spc="-5" dirty="0"/>
              <a:t>unit</a:t>
            </a:r>
            <a:r>
              <a:rPr spc="-15" dirty="0"/>
              <a:t> </a:t>
            </a:r>
            <a:r>
              <a:rPr spc="-5" dirty="0"/>
              <a:t>cube</a:t>
            </a:r>
            <a:r>
              <a:rPr spc="-20" dirty="0"/>
              <a:t> </a:t>
            </a:r>
            <a:r>
              <a:rPr dirty="0"/>
              <a:t>90</a:t>
            </a:r>
            <a:r>
              <a:rPr spc="5" dirty="0"/>
              <a:t> </a:t>
            </a:r>
            <a:r>
              <a:rPr spc="-10" dirty="0"/>
              <a:t>degree</a:t>
            </a:r>
            <a:r>
              <a:rPr spc="-25" dirty="0"/>
              <a:t> </a:t>
            </a:r>
            <a:r>
              <a:rPr spc="-10" dirty="0"/>
              <a:t>rotated</a:t>
            </a:r>
            <a:r>
              <a:rPr spc="-5" dirty="0"/>
              <a:t> about</a:t>
            </a:r>
            <a:r>
              <a:rPr spc="5" dirty="0"/>
              <a:t> </a:t>
            </a:r>
            <a:r>
              <a:rPr spc="-5" dirty="0"/>
              <a:t>an</a:t>
            </a:r>
            <a:r>
              <a:rPr dirty="0"/>
              <a:t> axis</a:t>
            </a:r>
            <a:r>
              <a:rPr spc="-30" dirty="0"/>
              <a:t> </a:t>
            </a:r>
            <a:r>
              <a:rPr dirty="0"/>
              <a:t>defined</a:t>
            </a:r>
            <a:r>
              <a:rPr spc="-10" dirty="0"/>
              <a:t> </a:t>
            </a:r>
            <a:r>
              <a:rPr spc="-5" dirty="0"/>
              <a:t>by</a:t>
            </a:r>
            <a:r>
              <a:rPr spc="-35" dirty="0"/>
              <a:t> </a:t>
            </a:r>
            <a:r>
              <a:rPr spc="-15" dirty="0"/>
              <a:t>its </a:t>
            </a:r>
            <a:r>
              <a:rPr spc="-585" dirty="0"/>
              <a:t> </a:t>
            </a:r>
            <a:r>
              <a:rPr spc="-5" dirty="0"/>
              <a:t>end</a:t>
            </a:r>
            <a:r>
              <a:rPr spc="-10" dirty="0"/>
              <a:t> </a:t>
            </a:r>
            <a:r>
              <a:rPr spc="-5" dirty="0"/>
              <a:t>points</a:t>
            </a:r>
            <a:r>
              <a:rPr spc="-140" dirty="0"/>
              <a:t> </a:t>
            </a:r>
            <a:r>
              <a:rPr dirty="0"/>
              <a:t>A(2,</a:t>
            </a:r>
            <a:r>
              <a:rPr spc="10" dirty="0"/>
              <a:t> </a:t>
            </a:r>
            <a:r>
              <a:rPr dirty="0"/>
              <a:t>1,</a:t>
            </a:r>
            <a:r>
              <a:rPr spc="10" dirty="0"/>
              <a:t> </a:t>
            </a:r>
            <a:r>
              <a:rPr dirty="0"/>
              <a:t>0)</a:t>
            </a:r>
            <a:r>
              <a:rPr spc="-10" dirty="0"/>
              <a:t> </a:t>
            </a:r>
            <a:r>
              <a:rPr spc="-5" dirty="0"/>
              <a:t>and</a:t>
            </a:r>
            <a:r>
              <a:rPr spc="-30" dirty="0"/>
              <a:t> </a:t>
            </a:r>
            <a:r>
              <a:rPr dirty="0"/>
              <a:t>B(3,</a:t>
            </a:r>
            <a:r>
              <a:rPr spc="-15" dirty="0"/>
              <a:t> </a:t>
            </a:r>
            <a:r>
              <a:rPr dirty="0"/>
              <a:t>3,</a:t>
            </a:r>
            <a:r>
              <a:rPr spc="-15" dirty="0"/>
              <a:t> 1).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982" y="1102047"/>
            <a:ext cx="9389948" cy="53490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97594"/>
            <a:ext cx="12192000" cy="6555740"/>
            <a:chOff x="0" y="197594"/>
            <a:chExt cx="12192000" cy="65557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336" y="197594"/>
              <a:ext cx="11032236" cy="653543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103874"/>
              <a:ext cx="12192000" cy="16489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380" y="226336"/>
            <a:ext cx="10861548" cy="650669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665" y="214210"/>
            <a:ext cx="11075460" cy="622782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81000"/>
            <a:ext cx="7153275" cy="575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8136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5" dirty="0">
                <a:latin typeface="Calibri Light"/>
                <a:cs typeface="Calibri Light"/>
              </a:rPr>
              <a:t>Introduction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823974"/>
            <a:ext cx="10354310" cy="395414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765" marR="5080" indent="-12700" algn="just">
              <a:lnSpc>
                <a:spcPct val="94000"/>
              </a:lnSpc>
              <a:spcBef>
                <a:spcPts val="290"/>
              </a:spcBef>
              <a:buFont typeface="Microsoft Sans Serif"/>
              <a:buChar char="•"/>
              <a:tabLst>
                <a:tab pos="241935" algn="l"/>
              </a:tabLst>
            </a:pPr>
            <a:r>
              <a:rPr sz="2600" dirty="0">
                <a:latin typeface="Times New Roman"/>
                <a:cs typeface="Times New Roman"/>
              </a:rPr>
              <a:t>3D </a:t>
            </a:r>
            <a:r>
              <a:rPr sz="2600" spc="-5" dirty="0">
                <a:latin typeface="Times New Roman"/>
                <a:cs typeface="Times New Roman"/>
              </a:rPr>
              <a:t>computer </a:t>
            </a:r>
            <a:r>
              <a:rPr sz="2600" spc="-15" dirty="0">
                <a:latin typeface="Times New Roman"/>
                <a:cs typeface="Times New Roman"/>
              </a:rPr>
              <a:t>graphics </a:t>
            </a:r>
            <a:r>
              <a:rPr sz="2600" dirty="0">
                <a:latin typeface="Times New Roman"/>
                <a:cs typeface="Times New Roman"/>
              </a:rPr>
              <a:t>or three </a:t>
            </a:r>
            <a:r>
              <a:rPr sz="2600" spc="-15" dirty="0">
                <a:latin typeface="Times New Roman"/>
                <a:cs typeface="Times New Roman"/>
              </a:rPr>
              <a:t>dimensional </a:t>
            </a:r>
            <a:r>
              <a:rPr sz="2600" dirty="0">
                <a:latin typeface="Times New Roman"/>
                <a:cs typeface="Times New Roman"/>
              </a:rPr>
              <a:t>computer </a:t>
            </a:r>
            <a:r>
              <a:rPr sz="2600" spc="-5" dirty="0">
                <a:latin typeface="Times New Roman"/>
                <a:cs typeface="Times New Roman"/>
              </a:rPr>
              <a:t>graphics </a:t>
            </a:r>
            <a:r>
              <a:rPr sz="2600" dirty="0">
                <a:latin typeface="Times New Roman"/>
                <a:cs typeface="Times New Roman"/>
              </a:rPr>
              <a:t>are </a:t>
            </a:r>
            <a:r>
              <a:rPr sz="2600" spc="-5" dirty="0">
                <a:latin typeface="Times New Roman"/>
                <a:cs typeface="Times New Roman"/>
              </a:rPr>
              <a:t>graphics </a:t>
            </a:r>
            <a:r>
              <a:rPr sz="2600" dirty="0">
                <a:latin typeface="Times New Roman"/>
                <a:cs typeface="Times New Roman"/>
              </a:rPr>
              <a:t> that use a </a:t>
            </a:r>
            <a:r>
              <a:rPr sz="2600" spc="-15" dirty="0">
                <a:latin typeface="Times New Roman"/>
                <a:cs typeface="Times New Roman"/>
              </a:rPr>
              <a:t>three- dimensional representation </a:t>
            </a:r>
            <a:r>
              <a:rPr sz="2600" dirty="0">
                <a:latin typeface="Times New Roman"/>
                <a:cs typeface="Times New Roman"/>
              </a:rPr>
              <a:t>of </a:t>
            </a:r>
            <a:r>
              <a:rPr sz="2600" spc="-5" dirty="0">
                <a:latin typeface="Times New Roman"/>
                <a:cs typeface="Times New Roman"/>
              </a:rPr>
              <a:t>geometric </a:t>
            </a:r>
            <a:r>
              <a:rPr sz="2600" dirty="0">
                <a:latin typeface="Times New Roman"/>
                <a:cs typeface="Times New Roman"/>
              </a:rPr>
              <a:t>data that is </a:t>
            </a:r>
            <a:r>
              <a:rPr sz="2600" spc="-5" dirty="0">
                <a:latin typeface="Times New Roman"/>
                <a:cs typeface="Times New Roman"/>
              </a:rPr>
              <a:t>stored in </a:t>
            </a:r>
            <a:r>
              <a:rPr sz="2600" dirty="0">
                <a:latin typeface="Times New Roman"/>
                <a:cs typeface="Times New Roman"/>
              </a:rPr>
              <a:t> the </a:t>
            </a:r>
            <a:r>
              <a:rPr sz="2600" spc="-5" dirty="0">
                <a:latin typeface="Times New Roman"/>
                <a:cs typeface="Times New Roman"/>
              </a:rPr>
              <a:t>computer </a:t>
            </a:r>
            <a:r>
              <a:rPr sz="2600" dirty="0">
                <a:latin typeface="Times New Roman"/>
                <a:cs typeface="Times New Roman"/>
              </a:rPr>
              <a:t>for the </a:t>
            </a:r>
            <a:r>
              <a:rPr sz="2600" spc="-5" dirty="0">
                <a:latin typeface="Times New Roman"/>
                <a:cs typeface="Times New Roman"/>
              </a:rPr>
              <a:t>purpose </a:t>
            </a:r>
            <a:r>
              <a:rPr sz="2600" spc="-10" dirty="0">
                <a:latin typeface="Times New Roman"/>
                <a:cs typeface="Times New Roman"/>
              </a:rPr>
              <a:t>of </a:t>
            </a:r>
            <a:r>
              <a:rPr sz="2600" spc="-5" dirty="0">
                <a:latin typeface="Times New Roman"/>
                <a:cs typeface="Times New Roman"/>
              </a:rPr>
              <a:t>performing </a:t>
            </a:r>
            <a:r>
              <a:rPr sz="2600" spc="-15" dirty="0">
                <a:latin typeface="Times New Roman"/>
                <a:cs typeface="Times New Roman"/>
              </a:rPr>
              <a:t>calculations </a:t>
            </a:r>
            <a:r>
              <a:rPr sz="2600" spc="-5" dirty="0">
                <a:latin typeface="Times New Roman"/>
                <a:cs typeface="Times New Roman"/>
              </a:rPr>
              <a:t>and rendering 2D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Times New Roman"/>
                <a:cs typeface="Times New Roman"/>
              </a:rPr>
              <a:t>images.</a:t>
            </a:r>
            <a:endParaRPr sz="2600">
              <a:latin typeface="Times New Roman"/>
              <a:cs typeface="Times New Roman"/>
            </a:endParaRPr>
          </a:p>
          <a:p>
            <a:pPr marL="24765" marR="146685" indent="-12700" algn="just">
              <a:lnSpc>
                <a:spcPct val="93100"/>
              </a:lnSpc>
              <a:spcBef>
                <a:spcPts val="790"/>
              </a:spcBef>
              <a:buFont typeface="Microsoft Sans Serif"/>
              <a:buChar char="•"/>
              <a:tabLst>
                <a:tab pos="241935" algn="l"/>
              </a:tabLst>
            </a:pPr>
            <a:r>
              <a:rPr sz="2600" dirty="0">
                <a:latin typeface="Times New Roman"/>
                <a:cs typeface="Times New Roman"/>
              </a:rPr>
              <a:t>2D </a:t>
            </a:r>
            <a:r>
              <a:rPr sz="2600" spc="-5" dirty="0">
                <a:latin typeface="Times New Roman"/>
                <a:cs typeface="Times New Roman"/>
              </a:rPr>
              <a:t>is “flat” </a:t>
            </a:r>
            <a:r>
              <a:rPr sz="2600" dirty="0">
                <a:latin typeface="Times New Roman"/>
                <a:cs typeface="Times New Roman"/>
              </a:rPr>
              <a:t>using the horizontal and </a:t>
            </a:r>
            <a:r>
              <a:rPr sz="2600" spc="-15" dirty="0">
                <a:latin typeface="Times New Roman"/>
                <a:cs typeface="Times New Roman"/>
              </a:rPr>
              <a:t>vertical </a:t>
            </a:r>
            <a:r>
              <a:rPr sz="2600" spc="-5" dirty="0">
                <a:latin typeface="Times New Roman"/>
                <a:cs typeface="Times New Roman"/>
              </a:rPr>
              <a:t>(X </a:t>
            </a:r>
            <a:r>
              <a:rPr sz="2600" dirty="0">
                <a:latin typeface="Times New Roman"/>
                <a:cs typeface="Times New Roman"/>
              </a:rPr>
              <a:t>&amp; Y) </a:t>
            </a:r>
            <a:r>
              <a:rPr sz="2600" spc="-15" dirty="0">
                <a:latin typeface="Times New Roman"/>
                <a:cs typeface="Times New Roman"/>
              </a:rPr>
              <a:t>dimensions, </a:t>
            </a:r>
            <a:r>
              <a:rPr sz="2600" dirty="0">
                <a:latin typeface="Times New Roman"/>
                <a:cs typeface="Times New Roman"/>
              </a:rPr>
              <a:t>the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image </a:t>
            </a:r>
            <a:r>
              <a:rPr sz="2600" dirty="0">
                <a:latin typeface="Times New Roman"/>
                <a:cs typeface="Times New Roman"/>
              </a:rPr>
              <a:t>has </a:t>
            </a:r>
            <a:r>
              <a:rPr sz="2600" spc="-5" dirty="0">
                <a:latin typeface="Times New Roman"/>
                <a:cs typeface="Times New Roman"/>
              </a:rPr>
              <a:t>only </a:t>
            </a:r>
            <a:r>
              <a:rPr sz="2600" spc="-20" dirty="0">
                <a:latin typeface="Times New Roman"/>
                <a:cs typeface="Times New Roman"/>
              </a:rPr>
              <a:t>two </a:t>
            </a:r>
            <a:r>
              <a:rPr sz="2600" dirty="0">
                <a:latin typeface="Times New Roman"/>
                <a:cs typeface="Times New Roman"/>
              </a:rPr>
              <a:t>dimensions. 3D adds </a:t>
            </a:r>
            <a:r>
              <a:rPr sz="2600" spc="-5" dirty="0">
                <a:latin typeface="Times New Roman"/>
                <a:cs typeface="Times New Roman"/>
              </a:rPr>
              <a:t>the depth </a:t>
            </a:r>
            <a:r>
              <a:rPr sz="2600" dirty="0">
                <a:latin typeface="Times New Roman"/>
                <a:cs typeface="Times New Roman"/>
              </a:rPr>
              <a:t>(Z) </a:t>
            </a:r>
            <a:r>
              <a:rPr sz="2600" spc="-15" dirty="0">
                <a:latin typeface="Times New Roman"/>
                <a:cs typeface="Times New Roman"/>
              </a:rPr>
              <a:t>dimension. </a:t>
            </a:r>
            <a:r>
              <a:rPr sz="2600" dirty="0">
                <a:latin typeface="Times New Roman"/>
                <a:cs typeface="Times New Roman"/>
              </a:rPr>
              <a:t>This third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Times New Roman"/>
                <a:cs typeface="Times New Roman"/>
              </a:rPr>
              <a:t>dimension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allows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for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Times New Roman"/>
                <a:cs typeface="Times New Roman"/>
              </a:rPr>
              <a:t>rotation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Times New Roman"/>
                <a:cs typeface="Times New Roman"/>
              </a:rPr>
              <a:t>and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Times New Roman"/>
                <a:cs typeface="Times New Roman"/>
              </a:rPr>
              <a:t>visualization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from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Times New Roman"/>
                <a:cs typeface="Times New Roman"/>
              </a:rPr>
              <a:t>multiple</a:t>
            </a:r>
            <a:r>
              <a:rPr sz="2600" spc="15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Times New Roman"/>
                <a:cs typeface="Times New Roman"/>
              </a:rPr>
              <a:t>perspectives.</a:t>
            </a:r>
            <a:endParaRPr sz="2600">
              <a:latin typeface="Times New Roman"/>
              <a:cs typeface="Times New Roman"/>
            </a:endParaRPr>
          </a:p>
          <a:p>
            <a:pPr marL="24765" marR="53975" indent="-12700" algn="just">
              <a:lnSpc>
                <a:spcPts val="2900"/>
              </a:lnSpc>
              <a:spcBef>
                <a:spcPts val="855"/>
              </a:spcBef>
              <a:buFont typeface="Microsoft Sans Serif"/>
              <a:buChar char="•"/>
              <a:tabLst>
                <a:tab pos="241935" algn="l"/>
              </a:tabLst>
            </a:pPr>
            <a:r>
              <a:rPr sz="2600" spc="-100" dirty="0">
                <a:latin typeface="Times New Roman"/>
                <a:cs typeface="Times New Roman"/>
              </a:rPr>
              <a:t>We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can</a:t>
            </a:r>
            <a:r>
              <a:rPr sz="2600" spc="-5" dirty="0">
                <a:latin typeface="Times New Roman"/>
                <a:cs typeface="Times New Roman"/>
              </a:rPr>
              <a:t> perform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different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Times New Roman"/>
                <a:cs typeface="Times New Roman"/>
              </a:rPr>
              <a:t>transformation</a:t>
            </a:r>
            <a:r>
              <a:rPr sz="2600" spc="62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by</a:t>
            </a:r>
            <a:r>
              <a:rPr sz="2600" dirty="0">
                <a:latin typeface="Times New Roman"/>
                <a:cs typeface="Times New Roman"/>
              </a:rPr>
              <a:t> specifying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the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three 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Times New Roman"/>
                <a:cs typeface="Times New Roman"/>
              </a:rPr>
              <a:t>dimensional transformation </a:t>
            </a:r>
            <a:r>
              <a:rPr sz="2600" spc="-20" dirty="0">
                <a:latin typeface="Times New Roman"/>
                <a:cs typeface="Times New Roman"/>
              </a:rPr>
              <a:t>vector, </a:t>
            </a:r>
            <a:r>
              <a:rPr sz="2600" dirty="0">
                <a:latin typeface="Times New Roman"/>
                <a:cs typeface="Times New Roman"/>
              </a:rPr>
              <a:t>however the </a:t>
            </a:r>
            <a:r>
              <a:rPr sz="2600" spc="-5" dirty="0">
                <a:latin typeface="Times New Roman"/>
                <a:cs typeface="Times New Roman"/>
              </a:rPr>
              <a:t>3D </a:t>
            </a:r>
            <a:r>
              <a:rPr sz="2600" spc="-15" dirty="0">
                <a:latin typeface="Times New Roman"/>
                <a:cs typeface="Times New Roman"/>
              </a:rPr>
              <a:t>transformation </a:t>
            </a:r>
            <a:r>
              <a:rPr sz="2600" spc="-5" dirty="0">
                <a:latin typeface="Times New Roman"/>
                <a:cs typeface="Times New Roman"/>
              </a:rPr>
              <a:t>is </a:t>
            </a:r>
            <a:r>
              <a:rPr sz="2600" dirty="0">
                <a:latin typeface="Times New Roman"/>
                <a:cs typeface="Times New Roman"/>
              </a:rPr>
              <a:t>more 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complex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than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2D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Times New Roman"/>
                <a:cs typeface="Times New Roman"/>
              </a:rPr>
              <a:t>transformation.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265" y="367152"/>
            <a:ext cx="10840192" cy="605392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740" y="386018"/>
            <a:ext cx="10559996" cy="58770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3695" r="2408"/>
          <a:stretch>
            <a:fillRect/>
          </a:stretch>
        </p:blipFill>
        <p:spPr bwMode="auto">
          <a:xfrm>
            <a:off x="457200" y="990600"/>
            <a:ext cx="2971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r="2326"/>
          <a:stretch>
            <a:fillRect/>
          </a:stretch>
        </p:blipFill>
        <p:spPr bwMode="auto">
          <a:xfrm>
            <a:off x="4038600" y="1143000"/>
            <a:ext cx="3200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48600" y="685800"/>
            <a:ext cx="3657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609600"/>
            <a:ext cx="90678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0033" y="435867"/>
            <a:ext cx="10147852" cy="602923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732" y="211962"/>
            <a:ext cx="2853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spc="-5" dirty="0">
                <a:latin typeface="Times New Roman"/>
                <a:cs typeface="Times New Roman"/>
              </a:rPr>
              <a:t>(c)</a:t>
            </a:r>
            <a:r>
              <a:rPr sz="2800" i="1" spc="-75" dirty="0">
                <a:latin typeface="Times New Roman"/>
                <a:cs typeface="Times New Roman"/>
              </a:rPr>
              <a:t> </a:t>
            </a:r>
            <a:r>
              <a:rPr sz="2800" i="1" spc="-120" dirty="0">
                <a:latin typeface="Times New Roman"/>
                <a:cs typeface="Times New Roman"/>
              </a:rPr>
              <a:t>Y-</a:t>
            </a:r>
            <a:r>
              <a:rPr sz="2800" i="1" spc="-20" dirty="0">
                <a:latin typeface="Times New Roman"/>
                <a:cs typeface="Times New Roman"/>
              </a:rPr>
              <a:t> </a:t>
            </a:r>
            <a:r>
              <a:rPr sz="2800" i="1" spc="-5" dirty="0">
                <a:latin typeface="Times New Roman"/>
                <a:cs typeface="Times New Roman"/>
              </a:rPr>
              <a:t>axis</a:t>
            </a:r>
            <a:r>
              <a:rPr sz="2800" i="1" spc="-40" dirty="0">
                <a:latin typeface="Times New Roman"/>
                <a:cs typeface="Times New Roman"/>
              </a:rPr>
              <a:t> </a:t>
            </a:r>
            <a:r>
              <a:rPr sz="2800" i="1" spc="-10" dirty="0">
                <a:latin typeface="Times New Roman"/>
                <a:cs typeface="Times New Roman"/>
              </a:rPr>
              <a:t>shearing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9732" y="752983"/>
            <a:ext cx="1027557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95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This </a:t>
            </a:r>
            <a:r>
              <a:rPr sz="2800" spc="-15" dirty="0">
                <a:latin typeface="Times New Roman"/>
                <a:cs typeface="Times New Roman"/>
              </a:rPr>
              <a:t>transformation </a:t>
            </a:r>
            <a:r>
              <a:rPr sz="2800" spc="-5" dirty="0">
                <a:latin typeface="Times New Roman"/>
                <a:cs typeface="Times New Roman"/>
              </a:rPr>
              <a:t>alters x and z coordinates values </a:t>
            </a:r>
            <a:r>
              <a:rPr sz="2800" dirty="0">
                <a:latin typeface="Times New Roman"/>
                <a:cs typeface="Times New Roman"/>
              </a:rPr>
              <a:t>by </a:t>
            </a:r>
            <a:r>
              <a:rPr sz="2800" spc="-5" dirty="0">
                <a:latin typeface="Times New Roman"/>
                <a:cs typeface="Times New Roman"/>
              </a:rPr>
              <a:t>amount that is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proportional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y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values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while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leaving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y-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coordinate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unchanged.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709" y="2000511"/>
            <a:ext cx="5320888" cy="40749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762000"/>
            <a:ext cx="7086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923" y="233553"/>
            <a:ext cx="118071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i="1" spc="-5" dirty="0">
                <a:latin typeface="Times New Roman"/>
                <a:cs typeface="Times New Roman"/>
              </a:rPr>
              <a:t>Q</a:t>
            </a:r>
            <a:r>
              <a:rPr spc="-5" dirty="0"/>
              <a:t>. A homogenous </a:t>
            </a:r>
            <a:r>
              <a:rPr dirty="0"/>
              <a:t>coordinate </a:t>
            </a:r>
            <a:r>
              <a:rPr spc="-5" dirty="0"/>
              <a:t>point </a:t>
            </a:r>
            <a:r>
              <a:rPr dirty="0"/>
              <a:t>P(3, 2, 1) is translated </a:t>
            </a:r>
            <a:r>
              <a:rPr spc="-5" dirty="0"/>
              <a:t>in </a:t>
            </a:r>
            <a:r>
              <a:rPr dirty="0"/>
              <a:t>x, </a:t>
            </a:r>
            <a:r>
              <a:rPr spc="-70" dirty="0"/>
              <a:t>y, </a:t>
            </a:r>
            <a:r>
              <a:rPr dirty="0"/>
              <a:t>z </a:t>
            </a:r>
            <a:r>
              <a:rPr spc="-5" dirty="0"/>
              <a:t>direction by </a:t>
            </a:r>
            <a:r>
              <a:rPr dirty="0"/>
              <a:t>-2, -2 &amp; -2 </a:t>
            </a:r>
            <a:r>
              <a:rPr spc="5" dirty="0"/>
              <a:t> </a:t>
            </a:r>
            <a:r>
              <a:rPr spc="-5" dirty="0"/>
              <a:t>unit</a:t>
            </a:r>
            <a:r>
              <a:rPr spc="10" dirty="0"/>
              <a:t> </a:t>
            </a:r>
            <a:r>
              <a:rPr spc="-15" dirty="0"/>
              <a:t>respectively</a:t>
            </a:r>
            <a:r>
              <a:rPr spc="-35" dirty="0"/>
              <a:t> </a:t>
            </a:r>
            <a:r>
              <a:rPr spc="-5" dirty="0"/>
              <a:t>followed</a:t>
            </a:r>
            <a:r>
              <a:rPr spc="10" dirty="0"/>
              <a:t> </a:t>
            </a:r>
            <a:r>
              <a:rPr spc="-5" dirty="0"/>
              <a:t>by</a:t>
            </a:r>
            <a:r>
              <a:rPr dirty="0"/>
              <a:t> </a:t>
            </a:r>
            <a:r>
              <a:rPr spc="-10" dirty="0"/>
              <a:t>successive</a:t>
            </a:r>
            <a:r>
              <a:rPr dirty="0"/>
              <a:t> </a:t>
            </a:r>
            <a:r>
              <a:rPr spc="-10" dirty="0"/>
              <a:t>rotation</a:t>
            </a:r>
            <a:r>
              <a:rPr spc="-5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5" dirty="0"/>
              <a:t>60</a:t>
            </a:r>
            <a:r>
              <a:rPr sz="2400" spc="-7" baseline="22569" dirty="0"/>
              <a:t>0</a:t>
            </a:r>
            <a:r>
              <a:rPr sz="2400" spc="150" baseline="22569" dirty="0"/>
              <a:t> </a:t>
            </a:r>
            <a:r>
              <a:rPr sz="2400" spc="-5" dirty="0"/>
              <a:t>about</a:t>
            </a:r>
            <a:r>
              <a:rPr sz="2400" spc="-20" dirty="0"/>
              <a:t> </a:t>
            </a:r>
            <a:r>
              <a:rPr sz="2400" dirty="0"/>
              <a:t>x-</a:t>
            </a:r>
            <a:r>
              <a:rPr sz="2400" spc="25" dirty="0"/>
              <a:t> </a:t>
            </a:r>
            <a:r>
              <a:rPr sz="2400" dirty="0"/>
              <a:t>axis.</a:t>
            </a:r>
            <a:r>
              <a:rPr sz="2400" spc="15" dirty="0"/>
              <a:t> </a:t>
            </a:r>
            <a:r>
              <a:rPr sz="2400" spc="-5" dirty="0"/>
              <a:t>Find</a:t>
            </a:r>
            <a:r>
              <a:rPr sz="2400" spc="-25" dirty="0"/>
              <a:t> </a:t>
            </a:r>
            <a:r>
              <a:rPr sz="2400" spc="-5" dirty="0"/>
              <a:t>the</a:t>
            </a:r>
            <a:r>
              <a:rPr sz="2400" spc="15" dirty="0"/>
              <a:t> </a:t>
            </a:r>
            <a:r>
              <a:rPr sz="2400" spc="-10" dirty="0"/>
              <a:t>final</a:t>
            </a:r>
            <a:r>
              <a:rPr sz="2400" spc="-15" dirty="0"/>
              <a:t> </a:t>
            </a:r>
            <a:r>
              <a:rPr sz="2400" dirty="0"/>
              <a:t>position </a:t>
            </a:r>
            <a:r>
              <a:rPr sz="2400" spc="-585" dirty="0"/>
              <a:t> </a:t>
            </a:r>
            <a:r>
              <a:rPr sz="2400" dirty="0"/>
              <a:t>of</a:t>
            </a:r>
            <a:r>
              <a:rPr sz="2400" spc="-40" dirty="0"/>
              <a:t> </a:t>
            </a:r>
            <a:r>
              <a:rPr sz="2400" spc="-5" dirty="0"/>
              <a:t>homogenous</a:t>
            </a:r>
            <a:r>
              <a:rPr sz="2400" spc="-10" dirty="0"/>
              <a:t> </a:t>
            </a:r>
            <a:r>
              <a:rPr sz="2400" spc="-15" dirty="0"/>
              <a:t>coordinate.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192" y="1464720"/>
            <a:ext cx="10113808" cy="4631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376" y="206461"/>
            <a:ext cx="7010153" cy="264865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dirty="0"/>
              <a:t>Q.</a:t>
            </a:r>
            <a:r>
              <a:rPr spc="-145" dirty="0"/>
              <a:t> </a:t>
            </a:r>
            <a:r>
              <a:rPr spc="-5" dirty="0"/>
              <a:t>A</a:t>
            </a:r>
            <a:r>
              <a:rPr spc="-145" dirty="0"/>
              <a:t> </a:t>
            </a:r>
            <a:r>
              <a:rPr spc="-5" dirty="0"/>
              <a:t>cube</a:t>
            </a:r>
            <a:r>
              <a:rPr spc="-15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dirty="0"/>
              <a:t>length</a:t>
            </a:r>
            <a:r>
              <a:rPr spc="-5" dirty="0"/>
              <a:t> </a:t>
            </a:r>
            <a:r>
              <a:rPr dirty="0"/>
              <a:t>10</a:t>
            </a:r>
            <a:r>
              <a:rPr spc="-40" dirty="0"/>
              <a:t> </a:t>
            </a:r>
            <a:r>
              <a:rPr spc="-5" dirty="0"/>
              <a:t>units</a:t>
            </a:r>
            <a:r>
              <a:rPr spc="-25" dirty="0"/>
              <a:t> </a:t>
            </a:r>
            <a:r>
              <a:rPr spc="-5" dirty="0"/>
              <a:t>having</a:t>
            </a:r>
            <a:r>
              <a:rPr spc="-10" dirty="0"/>
              <a:t> </a:t>
            </a:r>
            <a:r>
              <a:rPr spc="-5" dirty="0"/>
              <a:t>one</a:t>
            </a:r>
            <a:r>
              <a:rPr spc="-3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its</a:t>
            </a:r>
            <a:r>
              <a:rPr spc="-20" dirty="0"/>
              <a:t> </a:t>
            </a:r>
            <a:r>
              <a:rPr dirty="0"/>
              <a:t>corner</a:t>
            </a:r>
            <a:r>
              <a:rPr spc="-60" dirty="0"/>
              <a:t> </a:t>
            </a:r>
            <a:r>
              <a:rPr dirty="0"/>
              <a:t>at</a:t>
            </a:r>
            <a:r>
              <a:rPr spc="-20" dirty="0"/>
              <a:t> </a:t>
            </a:r>
            <a:r>
              <a:rPr dirty="0"/>
              <a:t>origin</a:t>
            </a:r>
            <a:r>
              <a:rPr spc="-20" dirty="0"/>
              <a:t> </a:t>
            </a:r>
            <a:r>
              <a:rPr dirty="0"/>
              <a:t>(0,</a:t>
            </a:r>
            <a:r>
              <a:rPr spc="-15" dirty="0"/>
              <a:t> </a:t>
            </a:r>
            <a:r>
              <a:rPr dirty="0"/>
              <a:t>0,</a:t>
            </a:r>
            <a:r>
              <a:rPr spc="-15" dirty="0"/>
              <a:t> </a:t>
            </a:r>
            <a:r>
              <a:rPr dirty="0"/>
              <a:t>0)</a:t>
            </a:r>
            <a:r>
              <a:rPr spc="-5" dirty="0"/>
              <a:t> </a:t>
            </a:r>
            <a:r>
              <a:rPr dirty="0"/>
              <a:t>&amp;</a:t>
            </a:r>
            <a:r>
              <a:rPr spc="-30" dirty="0"/>
              <a:t> </a:t>
            </a:r>
            <a:r>
              <a:rPr spc="-10" dirty="0"/>
              <a:t>three</a:t>
            </a:r>
            <a:r>
              <a:rPr spc="-15" dirty="0"/>
              <a:t> </a:t>
            </a:r>
            <a:r>
              <a:rPr spc="-5" dirty="0"/>
              <a:t>edges</a:t>
            </a:r>
            <a:r>
              <a:rPr spc="-10" dirty="0"/>
              <a:t> </a:t>
            </a:r>
            <a:r>
              <a:rPr spc="-15" dirty="0"/>
              <a:t>along </a:t>
            </a:r>
            <a:r>
              <a:rPr spc="-585" dirty="0"/>
              <a:t> </a:t>
            </a:r>
            <a:r>
              <a:rPr dirty="0"/>
              <a:t>principal axis. </a:t>
            </a:r>
            <a:r>
              <a:rPr spc="-5" dirty="0"/>
              <a:t>If the cube </a:t>
            </a:r>
            <a:r>
              <a:rPr dirty="0"/>
              <a:t>is to </a:t>
            </a:r>
            <a:r>
              <a:rPr spc="-5" dirty="0"/>
              <a:t>be </a:t>
            </a:r>
            <a:r>
              <a:rPr spc="-10" dirty="0"/>
              <a:t>rotated </a:t>
            </a:r>
            <a:r>
              <a:rPr spc="-5" dirty="0"/>
              <a:t>about </a:t>
            </a:r>
            <a:r>
              <a:rPr spc="-10" dirty="0"/>
              <a:t>z-axis </a:t>
            </a:r>
            <a:r>
              <a:rPr spc="-5" dirty="0"/>
              <a:t>by an </a:t>
            </a:r>
            <a:r>
              <a:rPr dirty="0"/>
              <a:t>angle of </a:t>
            </a:r>
            <a:r>
              <a:rPr spc="-5" dirty="0"/>
              <a:t>45</a:t>
            </a:r>
            <a:r>
              <a:rPr sz="2400" spc="-7" baseline="22569" dirty="0"/>
              <a:t>0 </a:t>
            </a:r>
            <a:r>
              <a:rPr sz="2400" dirty="0"/>
              <a:t>in </a:t>
            </a:r>
            <a:r>
              <a:rPr sz="2400" spc="-15" dirty="0"/>
              <a:t>counter </a:t>
            </a:r>
            <a:r>
              <a:rPr sz="2400" spc="-10" dirty="0"/>
              <a:t> </a:t>
            </a:r>
            <a:r>
              <a:rPr sz="2400" spc="-5" dirty="0"/>
              <a:t>clockwise</a:t>
            </a:r>
            <a:r>
              <a:rPr sz="2400" spc="-40" dirty="0"/>
              <a:t> </a:t>
            </a:r>
            <a:r>
              <a:rPr sz="2400" spc="-5" dirty="0"/>
              <a:t>direction,</a:t>
            </a:r>
            <a:r>
              <a:rPr sz="2400" spc="-30" dirty="0"/>
              <a:t> </a:t>
            </a:r>
            <a:r>
              <a:rPr sz="2400" dirty="0"/>
              <a:t>calculate</a:t>
            </a:r>
            <a:r>
              <a:rPr sz="2400" spc="-55" dirty="0"/>
              <a:t> </a:t>
            </a:r>
            <a:r>
              <a:rPr sz="2400" spc="-5" dirty="0"/>
              <a:t>the</a:t>
            </a:r>
            <a:r>
              <a:rPr sz="2400" spc="-35" dirty="0"/>
              <a:t> </a:t>
            </a:r>
            <a:r>
              <a:rPr sz="2400" spc="-5" dirty="0"/>
              <a:t>new</a:t>
            </a:r>
            <a:r>
              <a:rPr sz="2400" spc="-15" dirty="0"/>
              <a:t> </a:t>
            </a:r>
            <a:r>
              <a:rPr sz="2400" dirty="0"/>
              <a:t>position</a:t>
            </a:r>
            <a:r>
              <a:rPr sz="2400" spc="-55" dirty="0"/>
              <a:t> </a:t>
            </a:r>
            <a:r>
              <a:rPr sz="2400" dirty="0"/>
              <a:t>of</a:t>
            </a:r>
            <a:r>
              <a:rPr sz="2400" spc="-45" dirty="0"/>
              <a:t> </a:t>
            </a:r>
            <a:r>
              <a:rPr sz="2400" spc="-10" dirty="0"/>
              <a:t>point.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034" y="1343311"/>
            <a:ext cx="9416442" cy="50429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207" y="567055"/>
            <a:ext cx="102019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Times New Roman"/>
                <a:cs typeface="Times New Roman"/>
              </a:rPr>
              <a:t>What</a:t>
            </a:r>
            <a:r>
              <a:rPr sz="3200" b="0" spc="-20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are</a:t>
            </a:r>
            <a:r>
              <a:rPr sz="3200" b="0" spc="-10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the</a:t>
            </a:r>
            <a:r>
              <a:rPr sz="3200" b="0" spc="-10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issue in 3D</a:t>
            </a:r>
            <a:r>
              <a:rPr sz="3200" b="0" spc="-3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that</a:t>
            </a:r>
            <a:r>
              <a:rPr sz="3200" b="0" spc="-6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makes</a:t>
            </a:r>
            <a:r>
              <a:rPr sz="3200" b="0" spc="-15" dirty="0">
                <a:latin typeface="Times New Roman"/>
                <a:cs typeface="Times New Roman"/>
              </a:rPr>
              <a:t> </a:t>
            </a:r>
            <a:r>
              <a:rPr sz="3200" b="0" spc="-5" dirty="0">
                <a:latin typeface="Times New Roman"/>
                <a:cs typeface="Times New Roman"/>
              </a:rPr>
              <a:t>it</a:t>
            </a:r>
            <a:r>
              <a:rPr sz="3200" b="0" spc="-5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more</a:t>
            </a:r>
            <a:r>
              <a:rPr sz="3200" b="0" spc="-2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complex</a:t>
            </a:r>
            <a:r>
              <a:rPr sz="3200" b="0" spc="-3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than</a:t>
            </a:r>
            <a:r>
              <a:rPr sz="3200" b="0" spc="-50" dirty="0">
                <a:latin typeface="Times New Roman"/>
                <a:cs typeface="Times New Roman"/>
              </a:rPr>
              <a:t> </a:t>
            </a:r>
            <a:r>
              <a:rPr sz="3200" b="0" spc="-15" dirty="0">
                <a:latin typeface="Times New Roman"/>
                <a:cs typeface="Times New Roman"/>
              </a:rPr>
              <a:t>2D?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When</a:t>
            </a:r>
            <a:r>
              <a:rPr spc="-40" dirty="0"/>
              <a:t> </a:t>
            </a:r>
            <a:r>
              <a:rPr spc="-5" dirty="0"/>
              <a:t>we</a:t>
            </a:r>
            <a:r>
              <a:rPr spc="20" dirty="0"/>
              <a:t> </a:t>
            </a:r>
            <a:r>
              <a:rPr spc="-15" dirty="0"/>
              <a:t>model</a:t>
            </a:r>
            <a:r>
              <a:rPr spc="-35" dirty="0"/>
              <a:t> </a:t>
            </a:r>
            <a:r>
              <a:rPr spc="-5" dirty="0"/>
              <a:t>and</a:t>
            </a:r>
            <a:r>
              <a:rPr spc="-15" dirty="0"/>
              <a:t> </a:t>
            </a:r>
            <a:r>
              <a:rPr dirty="0"/>
              <a:t>display</a:t>
            </a:r>
            <a:r>
              <a:rPr spc="-40" dirty="0"/>
              <a:t> </a:t>
            </a:r>
            <a:r>
              <a:rPr spc="-5" dirty="0"/>
              <a:t>a</a:t>
            </a:r>
            <a:r>
              <a:rPr spc="-10" dirty="0"/>
              <a:t> </a:t>
            </a:r>
            <a:r>
              <a:rPr spc="-15" dirty="0"/>
              <a:t>three-dimensional</a:t>
            </a:r>
            <a:r>
              <a:rPr spc="-20" dirty="0"/>
              <a:t> </a:t>
            </a:r>
            <a:r>
              <a:rPr spc="-5" dirty="0"/>
              <a:t>scene,</a:t>
            </a:r>
            <a:r>
              <a:rPr spc="5" dirty="0"/>
              <a:t> </a:t>
            </a:r>
            <a:r>
              <a:rPr spc="-5" dirty="0"/>
              <a:t>there</a:t>
            </a:r>
            <a:r>
              <a:rPr dirty="0"/>
              <a:t> </a:t>
            </a:r>
            <a:r>
              <a:rPr spc="-5" dirty="0"/>
              <a:t>are</a:t>
            </a:r>
            <a:r>
              <a:rPr spc="-10" dirty="0"/>
              <a:t> many</a:t>
            </a:r>
            <a:r>
              <a:rPr spc="-5" dirty="0"/>
              <a:t> </a:t>
            </a:r>
            <a:r>
              <a:rPr spc="-25" dirty="0"/>
              <a:t>more</a:t>
            </a:r>
          </a:p>
          <a:p>
            <a:pPr marL="49530" marR="5080">
              <a:lnSpc>
                <a:spcPct val="102899"/>
              </a:lnSpc>
              <a:spcBef>
                <a:spcPts val="15"/>
              </a:spcBef>
            </a:pPr>
            <a:r>
              <a:rPr spc="-15" dirty="0"/>
              <a:t>considerations </a:t>
            </a:r>
            <a:r>
              <a:rPr spc="-10" dirty="0"/>
              <a:t>we </a:t>
            </a:r>
            <a:r>
              <a:rPr spc="-5" dirty="0"/>
              <a:t>must take into account besides just </a:t>
            </a:r>
            <a:r>
              <a:rPr spc="-10" dirty="0"/>
              <a:t>including </a:t>
            </a:r>
            <a:r>
              <a:rPr spc="-5" dirty="0"/>
              <a:t>coordinate value </a:t>
            </a:r>
            <a:r>
              <a:rPr spc="-685" dirty="0"/>
              <a:t> </a:t>
            </a:r>
            <a:r>
              <a:rPr spc="-10" dirty="0"/>
              <a:t>as</a:t>
            </a:r>
            <a:r>
              <a:rPr spc="-30" dirty="0"/>
              <a:t> </a:t>
            </a:r>
            <a:r>
              <a:rPr spc="-5" dirty="0"/>
              <a:t>2D,</a:t>
            </a:r>
            <a:r>
              <a:rPr spc="-20" dirty="0"/>
              <a:t> </a:t>
            </a:r>
            <a:r>
              <a:rPr spc="-25" dirty="0"/>
              <a:t>some</a:t>
            </a:r>
            <a:r>
              <a:rPr spc="-2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5" dirty="0"/>
              <a:t>them</a:t>
            </a:r>
            <a:r>
              <a:rPr spc="-45" dirty="0"/>
              <a:t> </a:t>
            </a:r>
            <a:r>
              <a:rPr spc="-25" dirty="0"/>
              <a:t>are:</a:t>
            </a:r>
          </a:p>
          <a:p>
            <a:pPr marL="347980" indent="-229235">
              <a:lnSpc>
                <a:spcPct val="100000"/>
              </a:lnSpc>
              <a:spcBef>
                <a:spcPts val="1010"/>
              </a:spcBef>
              <a:buFont typeface="Microsoft Sans Serif"/>
              <a:buChar char="-"/>
              <a:tabLst>
                <a:tab pos="349250" algn="l"/>
              </a:tabLst>
            </a:pPr>
            <a:r>
              <a:rPr spc="-5" dirty="0"/>
              <a:t>Relatively</a:t>
            </a:r>
            <a:r>
              <a:rPr spc="-55" dirty="0"/>
              <a:t> </a:t>
            </a:r>
            <a:r>
              <a:rPr spc="-5" dirty="0"/>
              <a:t>more</a:t>
            </a:r>
            <a:r>
              <a:rPr spc="-30" dirty="0"/>
              <a:t> </a:t>
            </a:r>
            <a:r>
              <a:rPr spc="-5" dirty="0"/>
              <a:t>coordinates</a:t>
            </a:r>
            <a:r>
              <a:rPr spc="-55" dirty="0"/>
              <a:t> </a:t>
            </a:r>
            <a:r>
              <a:rPr dirty="0"/>
              <a:t>point</a:t>
            </a:r>
            <a:r>
              <a:rPr spc="-25" dirty="0"/>
              <a:t> </a:t>
            </a:r>
            <a:r>
              <a:rPr spc="-5" dirty="0"/>
              <a:t>are</a:t>
            </a:r>
            <a:r>
              <a:rPr spc="-45" dirty="0"/>
              <a:t> </a:t>
            </a:r>
            <a:r>
              <a:rPr spc="-35" dirty="0"/>
              <a:t>necessary.</a:t>
            </a:r>
          </a:p>
          <a:p>
            <a:pPr marL="347980" marR="132080" indent="-228600">
              <a:lnSpc>
                <a:spcPct val="100000"/>
              </a:lnSpc>
              <a:spcBef>
                <a:spcPts val="110"/>
              </a:spcBef>
              <a:buFont typeface="Microsoft Sans Serif"/>
              <a:buChar char="-"/>
              <a:tabLst>
                <a:tab pos="349250" algn="l"/>
              </a:tabLst>
            </a:pPr>
            <a:r>
              <a:rPr spc="-5" dirty="0"/>
              <a:t>Object</a:t>
            </a:r>
            <a:r>
              <a:rPr spc="10" dirty="0"/>
              <a:t> </a:t>
            </a:r>
            <a:r>
              <a:rPr dirty="0"/>
              <a:t>boundaries</a:t>
            </a:r>
            <a:r>
              <a:rPr spc="-25" dirty="0"/>
              <a:t> </a:t>
            </a:r>
            <a:r>
              <a:rPr spc="-10" dirty="0"/>
              <a:t>can</a:t>
            </a:r>
            <a:r>
              <a:rPr spc="-25" dirty="0"/>
              <a:t> </a:t>
            </a:r>
            <a:r>
              <a:rPr dirty="0"/>
              <a:t>be</a:t>
            </a:r>
            <a:r>
              <a:rPr spc="-10" dirty="0"/>
              <a:t> </a:t>
            </a:r>
            <a:r>
              <a:rPr spc="-5" dirty="0"/>
              <a:t>constructed</a:t>
            </a:r>
            <a:r>
              <a:rPr spc="-25" dirty="0"/>
              <a:t> </a:t>
            </a:r>
            <a:r>
              <a:rPr spc="-5" dirty="0"/>
              <a:t>with</a:t>
            </a:r>
            <a:r>
              <a:rPr spc="-20" dirty="0"/>
              <a:t> </a:t>
            </a:r>
            <a:r>
              <a:rPr spc="-5" dirty="0"/>
              <a:t>various</a:t>
            </a:r>
            <a:r>
              <a:rPr spc="-20" dirty="0"/>
              <a:t> </a:t>
            </a:r>
            <a:r>
              <a:rPr spc="-15" dirty="0"/>
              <a:t>combinations</a:t>
            </a:r>
            <a:r>
              <a:rPr spc="-2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5" dirty="0"/>
              <a:t>plane</a:t>
            </a:r>
            <a:r>
              <a:rPr spc="-10" dirty="0"/>
              <a:t> </a:t>
            </a:r>
            <a:r>
              <a:rPr spc="-5" dirty="0"/>
              <a:t>and </a:t>
            </a:r>
            <a:r>
              <a:rPr spc="-685" dirty="0"/>
              <a:t> </a:t>
            </a:r>
            <a:r>
              <a:rPr spc="-15" dirty="0"/>
              <a:t>curved surfaces.</a:t>
            </a:r>
          </a:p>
          <a:p>
            <a:pPr marL="347980" marR="1785620" indent="-228600">
              <a:lnSpc>
                <a:spcPct val="100000"/>
              </a:lnSpc>
              <a:spcBef>
                <a:spcPts val="994"/>
              </a:spcBef>
              <a:buFont typeface="Microsoft Sans Serif"/>
              <a:buChar char="-"/>
              <a:tabLst>
                <a:tab pos="349250" algn="l"/>
              </a:tabLst>
            </a:pPr>
            <a:r>
              <a:rPr spc="-15" dirty="0"/>
              <a:t>Consideration</a:t>
            </a:r>
            <a:r>
              <a:rPr spc="-2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15" dirty="0"/>
              <a:t>projection</a:t>
            </a:r>
            <a:r>
              <a:rPr spc="-20" dirty="0"/>
              <a:t> </a:t>
            </a:r>
            <a:r>
              <a:rPr spc="-15" dirty="0"/>
              <a:t>(dimension</a:t>
            </a:r>
            <a:r>
              <a:rPr spc="-5" dirty="0"/>
              <a:t> change</a:t>
            </a:r>
            <a:r>
              <a:rPr spc="25" dirty="0"/>
              <a:t> </a:t>
            </a:r>
            <a:r>
              <a:rPr spc="-5" dirty="0"/>
              <a:t>with</a:t>
            </a:r>
            <a:r>
              <a:rPr dirty="0"/>
              <a:t> </a:t>
            </a:r>
            <a:r>
              <a:rPr spc="-5" dirty="0"/>
              <a:t>distance)</a:t>
            </a:r>
            <a:r>
              <a:rPr spc="20" dirty="0"/>
              <a:t> </a:t>
            </a:r>
            <a:r>
              <a:rPr spc="-5" dirty="0"/>
              <a:t>and </a:t>
            </a:r>
            <a:r>
              <a:rPr spc="-685" dirty="0"/>
              <a:t> </a:t>
            </a:r>
            <a:r>
              <a:rPr spc="-30" dirty="0"/>
              <a:t>transparency.</a:t>
            </a:r>
          </a:p>
          <a:p>
            <a:pPr marL="347980" marR="1011555" indent="-228600">
              <a:lnSpc>
                <a:spcPct val="100000"/>
              </a:lnSpc>
              <a:spcBef>
                <a:spcPts val="95"/>
              </a:spcBef>
              <a:buFont typeface="Microsoft Sans Serif"/>
              <a:buChar char="-"/>
              <a:tabLst>
                <a:tab pos="349250" algn="l"/>
              </a:tabLst>
            </a:pPr>
            <a:r>
              <a:rPr spc="-5" dirty="0"/>
              <a:t>Many</a:t>
            </a:r>
            <a:r>
              <a:rPr spc="-55" dirty="0"/>
              <a:t> </a:t>
            </a:r>
            <a:r>
              <a:rPr spc="-5" dirty="0"/>
              <a:t>consideration</a:t>
            </a:r>
            <a:r>
              <a:rPr spc="-40" dirty="0"/>
              <a:t> </a:t>
            </a:r>
            <a:r>
              <a:rPr dirty="0"/>
              <a:t>on</a:t>
            </a:r>
            <a:r>
              <a:rPr spc="-30" dirty="0"/>
              <a:t> </a:t>
            </a:r>
            <a:r>
              <a:rPr dirty="0"/>
              <a:t>visible</a:t>
            </a:r>
            <a:r>
              <a:rPr spc="-45" dirty="0"/>
              <a:t> </a:t>
            </a:r>
            <a:r>
              <a:rPr spc="-5" dirty="0"/>
              <a:t>surface</a:t>
            </a:r>
            <a:r>
              <a:rPr spc="-15" dirty="0"/>
              <a:t> detection</a:t>
            </a:r>
            <a:r>
              <a:rPr spc="-40" dirty="0"/>
              <a:t> </a:t>
            </a:r>
            <a:r>
              <a:rPr spc="-5" dirty="0"/>
              <a:t>and remove</a:t>
            </a:r>
            <a:r>
              <a:rPr spc="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5" dirty="0"/>
              <a:t>hidden </a:t>
            </a:r>
            <a:r>
              <a:rPr spc="-685" dirty="0"/>
              <a:t> </a:t>
            </a:r>
            <a:r>
              <a:rPr spc="-15" dirty="0"/>
              <a:t>surfaces.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4045" y="119426"/>
            <a:ext cx="11511280" cy="479425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810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3D</a:t>
            </a:r>
            <a:r>
              <a:rPr sz="2400" b="1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Viewing</a:t>
            </a:r>
            <a:endParaRPr sz="2400">
              <a:latin typeface="Times New Roman"/>
              <a:cs typeface="Times New Roman"/>
            </a:endParaRPr>
          </a:p>
          <a:p>
            <a:pPr marL="24765" marR="5080" indent="-12700">
              <a:lnSpc>
                <a:spcPct val="103000"/>
              </a:lnSpc>
              <a:spcBef>
                <a:spcPts val="625"/>
              </a:spcBef>
              <a:buFont typeface="Microsoft Sans Serif"/>
              <a:buChar char="•"/>
              <a:tabLst>
                <a:tab pos="241300" algn="l"/>
                <a:tab pos="10413365" algn="l"/>
              </a:tabLst>
            </a:pP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3D </a:t>
            </a:r>
            <a:r>
              <a:rPr sz="2400" dirty="0">
                <a:latin typeface="Times New Roman"/>
                <a:cs typeface="Times New Roman"/>
              </a:rPr>
              <a:t>viewing, </a:t>
            </a:r>
            <a:r>
              <a:rPr sz="2400" spc="-10" dirty="0">
                <a:latin typeface="Times New Roman"/>
                <a:cs typeface="Times New Roman"/>
              </a:rPr>
              <a:t>we </a:t>
            </a:r>
            <a:r>
              <a:rPr sz="2400" dirty="0">
                <a:latin typeface="Times New Roman"/>
                <a:cs typeface="Times New Roman"/>
              </a:rPr>
              <a:t>specify a view </a:t>
            </a:r>
            <a:r>
              <a:rPr sz="2400" spc="-5" dirty="0">
                <a:latin typeface="Times New Roman"/>
                <a:cs typeface="Times New Roman"/>
              </a:rPr>
              <a:t>volume </a:t>
            </a:r>
            <a:r>
              <a:rPr sz="2400" dirty="0">
                <a:latin typeface="Times New Roman"/>
                <a:cs typeface="Times New Roman"/>
              </a:rPr>
              <a:t>in the world, a </a:t>
            </a:r>
            <a:r>
              <a:rPr sz="2400" spc="-10" dirty="0">
                <a:latin typeface="Times New Roman"/>
                <a:cs typeface="Times New Roman"/>
              </a:rPr>
              <a:t>projection </a:t>
            </a:r>
            <a:r>
              <a:rPr sz="2400" dirty="0">
                <a:latin typeface="Times New Roman"/>
                <a:cs typeface="Times New Roman"/>
              </a:rPr>
              <a:t>onto a </a:t>
            </a:r>
            <a:r>
              <a:rPr sz="2400" spc="-10" dirty="0">
                <a:latin typeface="Times New Roman"/>
                <a:cs typeface="Times New Roman"/>
              </a:rPr>
              <a:t>projection plane, 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a viewport on the view </a:t>
            </a:r>
            <a:r>
              <a:rPr sz="2400" spc="-5" dirty="0">
                <a:latin typeface="Times New Roman"/>
                <a:cs typeface="Times New Roman"/>
              </a:rPr>
              <a:t>surface. </a:t>
            </a:r>
            <a:r>
              <a:rPr sz="2400" spc="-25" dirty="0">
                <a:latin typeface="Times New Roman"/>
                <a:cs typeface="Times New Roman"/>
              </a:rPr>
              <a:t>Conceptually, </a:t>
            </a:r>
            <a:r>
              <a:rPr sz="2400" dirty="0">
                <a:latin typeface="Times New Roman"/>
                <a:cs typeface="Times New Roman"/>
              </a:rPr>
              <a:t>objects in </a:t>
            </a:r>
            <a:r>
              <a:rPr sz="2400" spc="-5" dirty="0">
                <a:latin typeface="Times New Roman"/>
                <a:cs typeface="Times New Roman"/>
              </a:rPr>
              <a:t>3D </a:t>
            </a:r>
            <a:r>
              <a:rPr sz="2400" dirty="0">
                <a:latin typeface="Times New Roman"/>
                <a:cs typeface="Times New Roman"/>
              </a:rPr>
              <a:t>world are clipped against </a:t>
            </a:r>
            <a:r>
              <a:rPr sz="2400" spc="-15" dirty="0">
                <a:latin typeface="Times New Roman"/>
                <a:cs typeface="Times New Roman"/>
              </a:rPr>
              <a:t>the 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3D </a:t>
            </a:r>
            <a:r>
              <a:rPr sz="2400" dirty="0">
                <a:latin typeface="Times New Roman"/>
                <a:cs typeface="Times New Roman"/>
              </a:rPr>
              <a:t>view </a:t>
            </a:r>
            <a:r>
              <a:rPr sz="2400" spc="-5" dirty="0">
                <a:latin typeface="Times New Roman"/>
                <a:cs typeface="Times New Roman"/>
              </a:rPr>
              <a:t>volume </a:t>
            </a:r>
            <a:r>
              <a:rPr sz="2400" dirty="0">
                <a:latin typeface="Times New Roman"/>
                <a:cs typeface="Times New Roman"/>
              </a:rPr>
              <a:t>and are then projected. The contents of the </a:t>
            </a:r>
            <a:r>
              <a:rPr sz="2400" spc="-10" dirty="0">
                <a:latin typeface="Times New Roman"/>
                <a:cs typeface="Times New Roman"/>
              </a:rPr>
              <a:t>projection </a:t>
            </a:r>
            <a:r>
              <a:rPr sz="2400" dirty="0">
                <a:latin typeface="Times New Roman"/>
                <a:cs typeface="Times New Roman"/>
              </a:rPr>
              <a:t>of the view </a:t>
            </a:r>
            <a:r>
              <a:rPr sz="2400" spc="-15" dirty="0">
                <a:latin typeface="Times New Roman"/>
                <a:cs typeface="Times New Roman"/>
              </a:rPr>
              <a:t>volume 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onto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p</a:t>
            </a:r>
            <a:r>
              <a:rPr sz="2400" spc="-10" dirty="0">
                <a:latin typeface="Times New Roman"/>
                <a:cs typeface="Times New Roman"/>
              </a:rPr>
              <a:t>r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jecti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plane,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</a:t>
            </a:r>
            <a:r>
              <a:rPr sz="2400" spc="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windo</a:t>
            </a:r>
            <a:r>
              <a:rPr sz="2400" spc="-17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ansf</a:t>
            </a:r>
            <a:r>
              <a:rPr sz="2400" spc="-10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apped)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into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</a:t>
            </a:r>
            <a:r>
              <a:rPr sz="2400" spc="-25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e	viewport  for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display.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08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spc="-25" dirty="0">
                <a:latin typeface="Times New Roman"/>
                <a:cs typeface="Times New Roman"/>
              </a:rPr>
              <a:t>Viewing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3D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involves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following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considerations:</a:t>
            </a:r>
            <a:endParaRPr sz="2400">
              <a:latin typeface="Times New Roman"/>
              <a:cs typeface="Times New Roman"/>
            </a:endParaRPr>
          </a:p>
          <a:p>
            <a:pPr marL="539750" marR="523240" lvl="1" indent="-228600">
              <a:lnSpc>
                <a:spcPct val="100000"/>
              </a:lnSpc>
              <a:spcBef>
                <a:spcPts val="805"/>
              </a:spcBef>
              <a:buFont typeface="Microsoft Sans Serif"/>
              <a:buChar char="-"/>
              <a:tabLst>
                <a:tab pos="539750" algn="l"/>
                <a:tab pos="540385" algn="l"/>
              </a:tabLst>
            </a:pPr>
            <a:r>
              <a:rPr sz="2400" spc="-110" dirty="0">
                <a:latin typeface="Times New Roman"/>
                <a:cs typeface="Times New Roman"/>
              </a:rPr>
              <a:t>We</a:t>
            </a:r>
            <a:r>
              <a:rPr sz="2400" dirty="0">
                <a:latin typeface="Times New Roman"/>
                <a:cs typeface="Times New Roman"/>
              </a:rPr>
              <a:t> can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view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object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spatial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position.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E.g.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front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object,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Behind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object,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middle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group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objects,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Inside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object.</a:t>
            </a:r>
            <a:endParaRPr sz="2400">
              <a:latin typeface="Times New Roman"/>
              <a:cs typeface="Times New Roman"/>
            </a:endParaRPr>
          </a:p>
          <a:p>
            <a:pPr marL="539750" marR="402590" lvl="1" indent="-228600">
              <a:lnSpc>
                <a:spcPct val="100000"/>
              </a:lnSpc>
              <a:spcBef>
                <a:spcPts val="100"/>
              </a:spcBef>
              <a:buFont typeface="Microsoft Sans Serif"/>
              <a:buChar char="-"/>
              <a:tabLst>
                <a:tab pos="539750" algn="l"/>
                <a:tab pos="540385" algn="l"/>
              </a:tabLst>
            </a:pPr>
            <a:r>
              <a:rPr sz="2400" spc="-5" dirty="0">
                <a:latin typeface="Times New Roman"/>
                <a:cs typeface="Times New Roman"/>
              </a:rPr>
              <a:t>3D</a:t>
            </a:r>
            <a:r>
              <a:rPr sz="2400" spc="-15" dirty="0">
                <a:latin typeface="Times New Roman"/>
                <a:cs typeface="Times New Roman"/>
              </a:rPr>
              <a:t> descriptions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objects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must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projected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onto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flat</a:t>
            </a:r>
            <a:r>
              <a:rPr sz="2400" dirty="0">
                <a:latin typeface="Times New Roman"/>
                <a:cs typeface="Times New Roman"/>
              </a:rPr>
              <a:t> viewing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surface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the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output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device.</a:t>
            </a:r>
            <a:endParaRPr sz="2400">
              <a:latin typeface="Times New Roman"/>
              <a:cs typeface="Times New Roman"/>
            </a:endParaRPr>
          </a:p>
          <a:p>
            <a:pPr marL="539750" lvl="1" indent="-229235">
              <a:lnSpc>
                <a:spcPts val="2110"/>
              </a:lnSpc>
              <a:buFont typeface="Microsoft Sans Serif"/>
              <a:buChar char="-"/>
              <a:tabLst>
                <a:tab pos="539750" algn="l"/>
                <a:tab pos="54038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clipping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boundaries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enclose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volume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space.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803148"/>
            <a:ext cx="10677144" cy="56281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1207" y="384124"/>
            <a:ext cx="35115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3D</a:t>
            </a:r>
            <a:r>
              <a:rPr sz="3200" spc="-114" dirty="0"/>
              <a:t> </a:t>
            </a:r>
            <a:r>
              <a:rPr sz="3200" spc="-15" dirty="0"/>
              <a:t>Viewing</a:t>
            </a:r>
            <a:r>
              <a:rPr sz="3200" spc="-70" dirty="0"/>
              <a:t> </a:t>
            </a:r>
            <a:r>
              <a:rPr sz="3200" spc="-15" dirty="0"/>
              <a:t>Pipeline</a:t>
            </a:r>
            <a:endParaRPr sz="3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36" y="112268"/>
            <a:ext cx="11651615" cy="50292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765" marR="5080" indent="-12700">
              <a:lnSpc>
                <a:spcPct val="96000"/>
              </a:lnSpc>
              <a:spcBef>
                <a:spcPts val="200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Times New Roman"/>
                <a:cs typeface="Times New Roman"/>
              </a:rPr>
              <a:t>Modeling </a:t>
            </a:r>
            <a:r>
              <a:rPr sz="2000" spc="-15" dirty="0">
                <a:latin typeface="Times New Roman"/>
                <a:cs typeface="Times New Roman"/>
              </a:rPr>
              <a:t>transformation </a:t>
            </a:r>
            <a:r>
              <a:rPr sz="2000" dirty="0">
                <a:latin typeface="Times New Roman"/>
                <a:cs typeface="Times New Roman"/>
              </a:rPr>
              <a:t>and viewing </a:t>
            </a:r>
            <a:r>
              <a:rPr sz="2000" spc="-5" dirty="0">
                <a:latin typeface="Times New Roman"/>
                <a:cs typeface="Times New Roman"/>
              </a:rPr>
              <a:t>transformation can </a:t>
            </a:r>
            <a:r>
              <a:rPr sz="2000" dirty="0">
                <a:latin typeface="Times New Roman"/>
                <a:cs typeface="Times New Roman"/>
              </a:rPr>
              <a:t>be </a:t>
            </a:r>
            <a:r>
              <a:rPr sz="2000" spc="5" dirty="0">
                <a:latin typeface="Times New Roman"/>
                <a:cs typeface="Times New Roman"/>
              </a:rPr>
              <a:t>done </a:t>
            </a:r>
            <a:r>
              <a:rPr sz="2000" dirty="0">
                <a:latin typeface="Times New Roman"/>
                <a:cs typeface="Times New Roman"/>
              </a:rPr>
              <a:t>by 3D </a:t>
            </a:r>
            <a:r>
              <a:rPr sz="2000" spc="-15" dirty="0">
                <a:latin typeface="Times New Roman"/>
                <a:cs typeface="Times New Roman"/>
              </a:rPr>
              <a:t>transformations.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10" dirty="0">
                <a:latin typeface="Times New Roman"/>
                <a:cs typeface="Times New Roman"/>
              </a:rPr>
              <a:t>viewing-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coordinate system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used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graphics package </a:t>
            </a:r>
            <a:r>
              <a:rPr sz="2000" spc="-5" dirty="0">
                <a:latin typeface="Times New Roman"/>
                <a:cs typeface="Times New Roman"/>
              </a:rPr>
              <a:t>as </a:t>
            </a:r>
            <a:r>
              <a:rPr sz="2000" dirty="0">
                <a:latin typeface="Times New Roman"/>
                <a:cs typeface="Times New Roman"/>
              </a:rPr>
              <a:t>a reference for </a:t>
            </a:r>
            <a:r>
              <a:rPr sz="2000" spc="-5" dirty="0">
                <a:latin typeface="Times New Roman"/>
                <a:cs typeface="Times New Roman"/>
              </a:rPr>
              <a:t>specifying </a:t>
            </a:r>
            <a:r>
              <a:rPr sz="2000" spc="-1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observer viewing position and the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position of the </a:t>
            </a:r>
            <a:r>
              <a:rPr sz="2000" spc="-10" dirty="0">
                <a:latin typeface="Times New Roman"/>
                <a:cs typeface="Times New Roman"/>
              </a:rPr>
              <a:t>projection </a:t>
            </a:r>
            <a:r>
              <a:rPr sz="2000" dirty="0">
                <a:latin typeface="Times New Roman"/>
                <a:cs typeface="Times New Roman"/>
              </a:rPr>
              <a:t>plane. Projection </a:t>
            </a:r>
            <a:r>
              <a:rPr sz="2000" spc="-10" dirty="0">
                <a:latin typeface="Times New Roman"/>
                <a:cs typeface="Times New Roman"/>
              </a:rPr>
              <a:t>operations </a:t>
            </a:r>
            <a:r>
              <a:rPr sz="2000" dirty="0">
                <a:latin typeface="Times New Roman"/>
                <a:cs typeface="Times New Roman"/>
              </a:rPr>
              <a:t>convert the </a:t>
            </a:r>
            <a:r>
              <a:rPr sz="2000" spc="-10" dirty="0">
                <a:latin typeface="Times New Roman"/>
                <a:cs typeface="Times New Roman"/>
              </a:rPr>
              <a:t>viewing-coordinate description </a:t>
            </a:r>
            <a:r>
              <a:rPr sz="2000" dirty="0">
                <a:latin typeface="Times New Roman"/>
                <a:cs typeface="Times New Roman"/>
              </a:rPr>
              <a:t>(3D)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 coordinate position on the </a:t>
            </a:r>
            <a:r>
              <a:rPr sz="2000" spc="-10" dirty="0">
                <a:latin typeface="Times New Roman"/>
                <a:cs typeface="Times New Roman"/>
              </a:rPr>
              <a:t>projection </a:t>
            </a:r>
            <a:r>
              <a:rPr sz="2000" dirty="0">
                <a:latin typeface="Times New Roman"/>
                <a:cs typeface="Times New Roman"/>
              </a:rPr>
              <a:t>plane (2D). </a:t>
            </a:r>
            <a:r>
              <a:rPr sz="2000" spc="-10" dirty="0">
                <a:latin typeface="Times New Roman"/>
                <a:cs typeface="Times New Roman"/>
              </a:rPr>
              <a:t>(Usually </a:t>
            </a:r>
            <a:r>
              <a:rPr sz="2000" spc="-5" dirty="0">
                <a:latin typeface="Times New Roman"/>
                <a:cs typeface="Times New Roman"/>
              </a:rPr>
              <a:t>combined </a:t>
            </a:r>
            <a:r>
              <a:rPr sz="2000" dirty="0">
                <a:latin typeface="Times New Roman"/>
                <a:cs typeface="Times New Roman"/>
              </a:rPr>
              <a:t>with clipping, </a:t>
            </a:r>
            <a:r>
              <a:rPr sz="2000" spc="-10" dirty="0">
                <a:latin typeface="Times New Roman"/>
                <a:cs typeface="Times New Roman"/>
              </a:rPr>
              <a:t>visual-surface </a:t>
            </a:r>
            <a:r>
              <a:rPr sz="2000" spc="-15" dirty="0">
                <a:latin typeface="Times New Roman"/>
                <a:cs typeface="Times New Roman"/>
              </a:rPr>
              <a:t>identification, 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surface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rendering).</a:t>
            </a:r>
            <a:r>
              <a:rPr sz="2000" spc="-15" dirty="0">
                <a:latin typeface="Times New Roman"/>
                <a:cs typeface="Times New Roman"/>
              </a:rPr>
              <a:t> Normalization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transformation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&amp;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clipping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view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port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transformation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maps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the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coordinate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positions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projection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output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device.</a:t>
            </a:r>
            <a:endParaRPr sz="2000">
              <a:latin typeface="Times New Roman"/>
              <a:cs typeface="Times New Roman"/>
            </a:endParaRPr>
          </a:p>
          <a:p>
            <a:pPr marL="253365" indent="-229235">
              <a:lnSpc>
                <a:spcPct val="100000"/>
              </a:lnSpc>
              <a:spcBef>
                <a:spcPts val="994"/>
              </a:spcBef>
              <a:buSzPct val="95000"/>
              <a:buFont typeface="Wingdings"/>
              <a:buChar char=""/>
              <a:tabLst>
                <a:tab pos="254000" algn="l"/>
              </a:tabLst>
            </a:pPr>
            <a:r>
              <a:rPr sz="20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Projection</a:t>
            </a:r>
            <a:endParaRPr sz="2000">
              <a:latin typeface="Times New Roman"/>
              <a:cs typeface="Times New Roman"/>
            </a:endParaRPr>
          </a:p>
          <a:p>
            <a:pPr marL="311150" lvl="1" indent="-229235">
              <a:lnSpc>
                <a:spcPct val="100000"/>
              </a:lnSpc>
              <a:spcBef>
                <a:spcPts val="925"/>
              </a:spcBef>
              <a:buFont typeface="Microsoft Sans Serif"/>
              <a:buChar char="-"/>
              <a:tabLst>
                <a:tab pos="311150" algn="l"/>
                <a:tab pos="311785" algn="l"/>
              </a:tabLst>
            </a:pPr>
            <a:r>
              <a:rPr sz="2000" dirty="0">
                <a:latin typeface="Times New Roman"/>
                <a:cs typeface="Times New Roman"/>
              </a:rPr>
              <a:t>Projection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method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mapping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three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dimensional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(3D)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objects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two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dimensional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(2D)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view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plane</a:t>
            </a:r>
            <a:endParaRPr sz="2000">
              <a:latin typeface="Times New Roman"/>
              <a:cs typeface="Times New Roman"/>
            </a:endParaRPr>
          </a:p>
          <a:p>
            <a:pPr marL="311150">
              <a:lnSpc>
                <a:spcPct val="100000"/>
              </a:lnSpc>
              <a:spcBef>
                <a:spcPts val="75"/>
              </a:spcBef>
            </a:pPr>
            <a:r>
              <a:rPr sz="2000" dirty="0">
                <a:latin typeface="Times New Roman"/>
                <a:cs typeface="Times New Roman"/>
              </a:rPr>
              <a:t>(screen).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general,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projection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transforms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N-dimension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points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N-1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dimensions.</a:t>
            </a:r>
            <a:endParaRPr sz="2000">
              <a:latin typeface="Times New Roman"/>
              <a:cs typeface="Times New Roman"/>
            </a:endParaRPr>
          </a:p>
          <a:p>
            <a:pPr marL="311150" lvl="1" indent="-229235">
              <a:lnSpc>
                <a:spcPct val="100000"/>
              </a:lnSpc>
              <a:spcBef>
                <a:spcPts val="250"/>
              </a:spcBef>
              <a:buFont typeface="Microsoft Sans Serif"/>
              <a:buChar char="-"/>
              <a:tabLst>
                <a:tab pos="311150" algn="l"/>
                <a:tab pos="311785" algn="l"/>
              </a:tabLst>
            </a:pPr>
            <a:r>
              <a:rPr sz="2000" spc="-50" dirty="0">
                <a:latin typeface="Times New Roman"/>
                <a:cs typeface="Times New Roman"/>
              </a:rPr>
              <a:t>Two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types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projection:</a:t>
            </a:r>
            <a:endParaRPr sz="2000">
              <a:latin typeface="Times New Roman"/>
              <a:cs typeface="Times New Roman"/>
            </a:endParaRPr>
          </a:p>
          <a:p>
            <a:pPr marL="598170" lvl="2" indent="-229235">
              <a:lnSpc>
                <a:spcPct val="100000"/>
              </a:lnSpc>
              <a:spcBef>
                <a:spcPts val="95"/>
              </a:spcBef>
              <a:buAutoNum type="alphaLcParenR"/>
              <a:tabLst>
                <a:tab pos="598805" algn="l"/>
              </a:tabLst>
            </a:pPr>
            <a:r>
              <a:rPr sz="20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Parallel</a:t>
            </a:r>
            <a:r>
              <a:rPr sz="2000" b="1" i="1" u="heavy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i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projection</a:t>
            </a:r>
            <a:r>
              <a:rPr sz="2000" b="1" i="1" spc="-15" dirty="0"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  <a:p>
            <a:pPr marL="481965" indent="-229235">
              <a:lnSpc>
                <a:spcPct val="100000"/>
              </a:lnSpc>
              <a:spcBef>
                <a:spcPts val="735"/>
              </a:spcBef>
              <a:buFont typeface="Microsoft Sans Serif"/>
              <a:buChar char="•"/>
              <a:tabLst>
                <a:tab pos="481965" algn="l"/>
                <a:tab pos="482600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parallel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projection,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coordinate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positions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transformed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view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along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parallel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line.</a:t>
            </a:r>
            <a:endParaRPr sz="2000">
              <a:latin typeface="Times New Roman"/>
              <a:cs typeface="Times New Roman"/>
            </a:endParaRPr>
          </a:p>
          <a:p>
            <a:pPr marL="881380" marR="203200" lvl="1" indent="-228600">
              <a:lnSpc>
                <a:spcPct val="103000"/>
              </a:lnSpc>
              <a:spcBef>
                <a:spcPts val="490"/>
              </a:spcBef>
              <a:buFont typeface="Microsoft Sans Serif"/>
              <a:buChar char="-"/>
              <a:tabLst>
                <a:tab pos="881380" algn="l"/>
                <a:tab pos="882015" algn="l"/>
              </a:tabLst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parallel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projection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preserves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relative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proportion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objects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accurate </a:t>
            </a:r>
            <a:r>
              <a:rPr sz="2000" dirty="0">
                <a:latin typeface="Times New Roman"/>
                <a:cs typeface="Times New Roman"/>
              </a:rPr>
              <a:t>views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various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sides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object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obtained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but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doesn’t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give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realistic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representation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3D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objects.</a:t>
            </a:r>
            <a:endParaRPr sz="2000">
              <a:latin typeface="Times New Roman"/>
              <a:cs typeface="Times New Roman"/>
            </a:endParaRPr>
          </a:p>
          <a:p>
            <a:pPr marL="881380" lvl="1" indent="-229235">
              <a:lnSpc>
                <a:spcPct val="100000"/>
              </a:lnSpc>
              <a:spcBef>
                <a:spcPts val="160"/>
              </a:spcBef>
              <a:buFont typeface="Microsoft Sans Serif"/>
              <a:buChar char="-"/>
              <a:tabLst>
                <a:tab pos="881380" algn="l"/>
                <a:tab pos="882015" algn="l"/>
              </a:tabLst>
            </a:pP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exact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measurement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parallel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lines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remain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parallel.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53200" y="2590801"/>
            <a:ext cx="530542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533400"/>
            <a:ext cx="561975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04800"/>
            <a:ext cx="7096125" cy="603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 l="11415" t="12887" r="4984"/>
          <a:stretch>
            <a:fillRect/>
          </a:stretch>
        </p:blipFill>
        <p:spPr bwMode="auto">
          <a:xfrm>
            <a:off x="6934200" y="990600"/>
            <a:ext cx="4953000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6438900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28600"/>
            <a:ext cx="691515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3962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228600"/>
            <a:ext cx="6096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7086600" cy="593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7467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762000"/>
            <a:ext cx="9753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57200"/>
            <a:ext cx="68484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286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0"/>
            <a:ext cx="5638800" cy="616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457200"/>
            <a:ext cx="48006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124200"/>
            <a:ext cx="4800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1" y="304801"/>
            <a:ext cx="5105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2971800"/>
            <a:ext cx="701040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81000"/>
            <a:ext cx="594360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41" y="810259"/>
            <a:ext cx="26073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3D</a:t>
            </a:r>
            <a:r>
              <a:rPr sz="3200" spc="-120" dirty="0"/>
              <a:t> </a:t>
            </a:r>
            <a:r>
              <a:rPr sz="3200" spc="-35" dirty="0"/>
              <a:t>Translation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397" y="1790699"/>
            <a:ext cx="10760870" cy="4810123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72600" y="4419600"/>
            <a:ext cx="246697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5924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latin typeface="Calibri Light"/>
                <a:cs typeface="Calibri Light"/>
              </a:rPr>
              <a:t>60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0500" y="0"/>
            <a:ext cx="11897867" cy="6844280"/>
            <a:chOff x="190500" y="0"/>
            <a:chExt cx="11897867" cy="68442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500" y="0"/>
              <a:ext cx="6551676" cy="6629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9235" y="76200"/>
              <a:ext cx="6009132" cy="6768080"/>
            </a:xfrm>
            <a:prstGeom prst="rect">
              <a:avLst/>
            </a:prstGeom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3886200"/>
            <a:ext cx="464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4274" y="73812"/>
            <a:ext cx="3203575" cy="165544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25"/>
              </a:spcBef>
            </a:pPr>
            <a:r>
              <a:rPr sz="2800" b="1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Rotation</a:t>
            </a:r>
            <a:r>
              <a:rPr sz="2800" b="1" i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about</a:t>
            </a:r>
            <a:r>
              <a:rPr sz="2800" b="1" i="1" u="heavy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i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y-axis</a:t>
            </a:r>
            <a:endParaRPr sz="28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919"/>
              </a:spcBef>
            </a:pPr>
            <a:r>
              <a:rPr sz="2800" spc="-114" dirty="0">
                <a:latin typeface="Cambria Math"/>
                <a:cs typeface="Cambria Math"/>
              </a:rPr>
              <a:t>𝑦</a:t>
            </a:r>
            <a:r>
              <a:rPr sz="3150" spc="-172" baseline="23809" dirty="0">
                <a:latin typeface="Microsoft Sans Serif"/>
                <a:cs typeface="Microsoft Sans Serif"/>
              </a:rPr>
              <a:t>′</a:t>
            </a:r>
            <a:r>
              <a:rPr sz="3150" spc="330" baseline="23809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𝑦</a:t>
            </a:r>
            <a:endParaRPr sz="28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905"/>
              </a:spcBef>
            </a:pPr>
            <a:r>
              <a:rPr sz="2800" spc="-110" dirty="0">
                <a:latin typeface="Cambria Math"/>
                <a:cs typeface="Cambria Math"/>
              </a:rPr>
              <a:t>𝑧</a:t>
            </a:r>
            <a:r>
              <a:rPr sz="3150" spc="-165" baseline="25132" dirty="0">
                <a:latin typeface="Microsoft Sans Serif"/>
                <a:cs typeface="Microsoft Sans Serif"/>
              </a:rPr>
              <a:t>′</a:t>
            </a:r>
            <a:r>
              <a:rPr sz="3150" spc="405" baseline="25132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7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𝑧𝑐𝑜𝑠𝜃</a:t>
            </a:r>
            <a:r>
              <a:rPr sz="2800" spc="17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−</a:t>
            </a:r>
            <a:r>
              <a:rPr sz="2800" spc="-60" dirty="0">
                <a:latin typeface="Microsoft Sans Serif"/>
                <a:cs typeface="Microsoft Sans Serif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𝑥𝑠𝑖𝑛𝜃</a:t>
            </a:r>
            <a:endParaRPr sz="2800">
              <a:latin typeface="Cambria Math"/>
              <a:cs typeface="Cambria Math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3800" y="914400"/>
            <a:ext cx="7020287" cy="19552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6199" y="2911220"/>
            <a:ext cx="10995660" cy="384429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General</a:t>
            </a:r>
            <a:r>
              <a:rPr sz="2400" b="1" u="heavy" spc="-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3D</a:t>
            </a: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rotation</a:t>
            </a:r>
            <a:r>
              <a:rPr sz="24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(Rotation</a:t>
            </a:r>
            <a:r>
              <a:rPr sz="24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about</a:t>
            </a:r>
            <a:r>
              <a:rPr sz="24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any</a:t>
            </a:r>
            <a:r>
              <a:rPr sz="2400" b="1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coordinate</a:t>
            </a:r>
            <a:r>
              <a:rPr sz="2400" b="1" u="heavy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axis)</a:t>
            </a:r>
            <a:endParaRPr sz="2400">
              <a:latin typeface="Times New Roman"/>
              <a:cs typeface="Times New Roman"/>
            </a:endParaRPr>
          </a:p>
          <a:p>
            <a:pPr marL="256540" indent="-243840">
              <a:lnSpc>
                <a:spcPct val="100000"/>
              </a:lnSpc>
              <a:spcBef>
                <a:spcPts val="800"/>
              </a:spcBef>
              <a:buSzPct val="95833"/>
              <a:buFont typeface="Wingdings"/>
              <a:buChar char=""/>
              <a:tabLst>
                <a:tab pos="256540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Parallel</a:t>
            </a:r>
            <a:r>
              <a:rPr sz="2400" b="1" u="heavy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any</a:t>
            </a:r>
            <a:r>
              <a:rPr sz="2400" b="1" u="heavy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2400" b="1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400" b="1" u="heavy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</a:t>
            </a:r>
            <a:r>
              <a:rPr lang="en-US" sz="24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-ordinate </a:t>
            </a:r>
            <a:r>
              <a:rPr sz="2400" b="1" u="heavy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axis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Times New Roman"/>
                <a:cs typeface="Times New Roman"/>
              </a:rPr>
              <a:t>When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object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be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rotated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about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axis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parallel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one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co-ordinate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axis,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we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perform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some</a:t>
            </a:r>
            <a:r>
              <a:rPr sz="2400" dirty="0">
                <a:latin typeface="Times New Roman"/>
                <a:cs typeface="Times New Roman"/>
              </a:rPr>
              <a:t> series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transformation.</a:t>
            </a:r>
            <a:endParaRPr sz="2400">
              <a:latin typeface="Times New Roman"/>
              <a:cs typeface="Times New Roman"/>
            </a:endParaRPr>
          </a:p>
          <a:p>
            <a:pPr marL="299085" indent="-229235">
              <a:lnSpc>
                <a:spcPct val="100000"/>
              </a:lnSpc>
              <a:buSzPct val="95833"/>
              <a:buAutoNum type="arabicPeriod"/>
              <a:tabLst>
                <a:tab pos="299720" algn="l"/>
              </a:tabLst>
            </a:pPr>
            <a:r>
              <a:rPr sz="2400" spc="-20" dirty="0">
                <a:latin typeface="Times New Roman"/>
                <a:cs typeface="Times New Roman"/>
              </a:rPr>
              <a:t>Translate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object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so</a:t>
            </a:r>
            <a:r>
              <a:rPr sz="2400" dirty="0">
                <a:latin typeface="Times New Roman"/>
                <a:cs typeface="Times New Roman"/>
              </a:rPr>
              <a:t> that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rotation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axis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coincides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parallel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co-ordinate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axis.</a:t>
            </a:r>
            <a:endParaRPr sz="2400">
              <a:latin typeface="Times New Roman"/>
              <a:cs typeface="Times New Roman"/>
            </a:endParaRPr>
          </a:p>
          <a:p>
            <a:pPr marL="299085">
              <a:lnSpc>
                <a:spcPts val="2790"/>
              </a:lnSpc>
            </a:pPr>
            <a:r>
              <a:rPr sz="2400" spc="-10" dirty="0">
                <a:latin typeface="Times New Roman"/>
                <a:cs typeface="Times New Roman"/>
              </a:rPr>
              <a:t>T(-a,-b,-c)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where,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(a,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c)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point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rotation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axis.</a:t>
            </a:r>
            <a:endParaRPr sz="2400">
              <a:latin typeface="Times New Roman"/>
              <a:cs typeface="Times New Roman"/>
            </a:endParaRPr>
          </a:p>
          <a:p>
            <a:pPr marL="377190" indent="-307340">
              <a:lnSpc>
                <a:spcPts val="3750"/>
              </a:lnSpc>
              <a:buSzPct val="147619"/>
              <a:buAutoNum type="arabicPeriod" startAt="2"/>
              <a:tabLst>
                <a:tab pos="377825" algn="l"/>
              </a:tabLst>
            </a:pPr>
            <a:r>
              <a:rPr sz="2100" spc="10" dirty="0">
                <a:latin typeface="Times New Roman"/>
                <a:cs typeface="Times New Roman"/>
              </a:rPr>
              <a:t>Performed</a:t>
            </a:r>
            <a:r>
              <a:rPr sz="2100" spc="3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the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specified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rotation</a:t>
            </a:r>
            <a:r>
              <a:rPr sz="2100" spc="-5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about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the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axis</a:t>
            </a:r>
            <a:r>
              <a:rPr sz="2100" spc="10">
                <a:latin typeface="Times New Roman"/>
                <a:cs typeface="Times New Roman"/>
              </a:rPr>
              <a:t>.</a:t>
            </a:r>
            <a:r>
              <a:rPr sz="2100" spc="-10">
                <a:latin typeface="Times New Roman"/>
                <a:cs typeface="Times New Roman"/>
              </a:rPr>
              <a:t> </a:t>
            </a:r>
            <a:r>
              <a:rPr sz="2100" spc="10">
                <a:latin typeface="Times New Roman"/>
                <a:cs typeface="Times New Roman"/>
              </a:rPr>
              <a:t>R</a:t>
            </a:r>
            <a:r>
              <a:rPr lang="en-US" sz="2100" spc="10" baseline="-25000" dirty="0">
                <a:latin typeface="Times New Roman"/>
                <a:cs typeface="Times New Roman"/>
              </a:rPr>
              <a:t>x</a:t>
            </a:r>
            <a:r>
              <a:rPr sz="2100" spc="10">
                <a:latin typeface="Times New Roman"/>
                <a:cs typeface="Times New Roman"/>
              </a:rPr>
              <a:t>(θ</a:t>
            </a:r>
            <a:r>
              <a:rPr sz="2100" spc="-1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  <a:p>
            <a:pPr marL="299085" indent="-229235">
              <a:lnSpc>
                <a:spcPts val="2840"/>
              </a:lnSpc>
              <a:spcBef>
                <a:spcPts val="180"/>
              </a:spcBef>
              <a:buSzPct val="95833"/>
              <a:buAutoNum type="arabicPeriod" startAt="2"/>
              <a:tabLst>
                <a:tab pos="299720" algn="l"/>
              </a:tabLst>
            </a:pPr>
            <a:r>
              <a:rPr sz="2400" spc="-20" dirty="0">
                <a:latin typeface="Times New Roman"/>
                <a:cs typeface="Times New Roman"/>
              </a:rPr>
              <a:t>Translate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object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rotation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axis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moved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original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position.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T(a,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c).</a:t>
            </a:r>
            <a:endParaRPr sz="2400">
              <a:latin typeface="Times New Roman"/>
              <a:cs typeface="Times New Roman"/>
            </a:endParaRPr>
          </a:p>
          <a:p>
            <a:pPr marL="1384300">
              <a:lnSpc>
                <a:spcPts val="3800"/>
              </a:lnSpc>
            </a:pPr>
            <a:r>
              <a:rPr sz="2100" spc="15" dirty="0">
                <a:latin typeface="Times New Roman"/>
                <a:cs typeface="Times New Roman"/>
              </a:rPr>
              <a:t>Net</a:t>
            </a:r>
            <a:r>
              <a:rPr sz="2100" spc="-5" dirty="0">
                <a:latin typeface="Times New Roman"/>
                <a:cs typeface="Times New Roman"/>
              </a:rPr>
              <a:t> transformation=</a:t>
            </a:r>
            <a:r>
              <a:rPr sz="2100" spc="10" dirty="0">
                <a:latin typeface="Times New Roman"/>
                <a:cs typeface="Times New Roman"/>
              </a:rPr>
              <a:t> T(a,</a:t>
            </a:r>
            <a:r>
              <a:rPr sz="2100" spc="3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b,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c)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R</a:t>
            </a:r>
            <a:r>
              <a:rPr sz="2000" spc="15" baseline="-25000" dirty="0">
                <a:latin typeface="Times New Roman"/>
                <a:cs typeface="Times New Roman"/>
              </a:rPr>
              <a:t>x</a:t>
            </a:r>
            <a:r>
              <a:rPr sz="2000" spc="10" dirty="0">
                <a:latin typeface="Times New Roman"/>
                <a:cs typeface="Times New Roman"/>
              </a:rPr>
              <a:t>(</a:t>
            </a:r>
            <a:r>
              <a:rPr sz="2100" spc="10" dirty="0">
                <a:latin typeface="Times New Roman"/>
                <a:cs typeface="Times New Roman"/>
              </a:rPr>
              <a:t>θ).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T(-a,-b,-c)</a:t>
            </a:r>
            <a:endParaRPr sz="2100">
              <a:latin typeface="Times New Roman"/>
              <a:cs typeface="Times New Roman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04800"/>
            <a:ext cx="464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7076" y="361188"/>
            <a:ext cx="7381949" cy="59570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307" y="845635"/>
            <a:ext cx="10752853" cy="39996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885</Words>
  <Application>Microsoft Office PowerPoint</Application>
  <PresentationFormat>Widescreen</PresentationFormat>
  <Paragraphs>48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Calibri</vt:lpstr>
      <vt:lpstr>Calibri Light</vt:lpstr>
      <vt:lpstr>Cambria Math</vt:lpstr>
      <vt:lpstr>Microsoft Sans Serif</vt:lpstr>
      <vt:lpstr>Times New Roman</vt:lpstr>
      <vt:lpstr>Wingdings</vt:lpstr>
      <vt:lpstr>Office Theme</vt:lpstr>
      <vt:lpstr>PowerPoint Presentation</vt:lpstr>
      <vt:lpstr>Introduction</vt:lpstr>
      <vt:lpstr>What are the issue in 3D that makes it more complex than 2D?</vt:lpstr>
      <vt:lpstr>PowerPoint Presentation</vt:lpstr>
      <vt:lpstr>3D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Q. Find the new co-ordinates of a unit cube 90 degree rotated about an axis defined by its  end points A(2, 1, 0) and B(3, 3, 1).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(c) Y- axis shearing</vt:lpstr>
      <vt:lpstr>PowerPoint Presentation</vt:lpstr>
      <vt:lpstr>Q. A homogenous coordinate point P(3, 2, 1) is translated in x, y, z direction by -2, -2 &amp; -2  unit respectively followed by successive rotation of 600 about x- axis. Find the final position  of homogenous coordinate.</vt:lpstr>
      <vt:lpstr>PowerPoint Presentation</vt:lpstr>
      <vt:lpstr>Q. A cube of length 10 units having one of its corner at origin (0, 0, 0) &amp; three edges along  principal axis. If the cube is to be rotated about z-axis by an angle of 450 in counter  clockwise direction, calculate the new position of point.</vt:lpstr>
      <vt:lpstr>PowerPoint Presentation</vt:lpstr>
      <vt:lpstr>3D Viewing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4</dc:title>
  <dc:creator>Microsoft account</dc:creator>
  <cp:lastModifiedBy>acer</cp:lastModifiedBy>
  <cp:revision>15</cp:revision>
  <dcterms:created xsi:type="dcterms:W3CDTF">2024-08-01T13:44:49Z</dcterms:created>
  <dcterms:modified xsi:type="dcterms:W3CDTF">2025-01-24T09:05:05Z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2024-02-02T00:00:00Z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2024-08-01T00:00:00Z</vt:filetime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2025-01-24T09:05:05Z</vt:lpwstr>
  </property>
  <property fmtid="{D5CDD505-2E9C-101B-9397-08002B2CF9AE}" pid="7" name="MSIP_Label_defa4170-0d19-0005-0004-bc88714345d2_Method">
    <vt:lpwstr>Standard</vt:lpwstr>
  </property>
  <property fmtid="{D5CDD505-2E9C-101B-9397-08002B2CF9AE}" pid="8" name="MSIP_Label_defa4170-0d19-0005-0004-bc88714345d2_Name">
    <vt:lpwstr>defa4170-0d19-0005-0004-bc88714345d2</vt:lpwstr>
  </property>
  <property fmtid="{D5CDD505-2E9C-101B-9397-08002B2CF9AE}" pid="9" name="MSIP_Label_defa4170-0d19-0005-0004-bc88714345d2_SiteId">
    <vt:lpwstr>4ecc6ff1-1141-4999-95e9-322119a70546</vt:lpwstr>
  </property>
  <property fmtid="{D5CDD505-2E9C-101B-9397-08002B2CF9AE}" pid="10" name="MSIP_Label_defa4170-0d19-0005-0004-bc88714345d2_ActionId">
    <vt:lpwstr>b7ef11e6-43a9-4e16-89f2-1afabbf6c5ce</vt:lpwstr>
  </property>
  <property fmtid="{D5CDD505-2E9C-101B-9397-08002B2CF9AE}" pid="11" name="MSIP_Label_defa4170-0d19-0005-0004-bc88714345d2_ContentBits">
    <vt:lpwstr>0</vt:lpwstr>
  </property>
</Properties>
</file>